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79" r:id="rId4"/>
    <p:sldId id="267" r:id="rId5"/>
    <p:sldId id="266" r:id="rId6"/>
    <p:sldId id="269" r:id="rId7"/>
    <p:sldId id="270" r:id="rId8"/>
    <p:sldId id="271" r:id="rId9"/>
    <p:sldId id="272" r:id="rId10"/>
    <p:sldId id="276" r:id="rId11"/>
    <p:sldId id="273" r:id="rId12"/>
    <p:sldId id="277" r:id="rId13"/>
    <p:sldId id="274" r:id="rId14"/>
    <p:sldId id="278" r:id="rId15"/>
    <p:sldId id="275" r:id="rId16"/>
    <p:sldId id="283" r:id="rId17"/>
    <p:sldId id="268" r:id="rId18"/>
    <p:sldId id="281" r:id="rId19"/>
    <p:sldId id="280" r:id="rId20"/>
    <p:sldId id="282" r:id="rId21"/>
    <p:sldId id="265"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446" autoAdjust="0"/>
  </p:normalViewPr>
  <p:slideViewPr>
    <p:cSldViewPr snapToGrid="0">
      <p:cViewPr varScale="1">
        <p:scale>
          <a:sx n="53" d="100"/>
          <a:sy n="53"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89801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1951409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418534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2107705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378004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55425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856577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3832680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188420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1515880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2DB89B6C-359B-41D0-B3D3-BCA184B2BAEA}" type="datetimeFigureOut">
              <a:rPr lang="en-US" smtClean="0"/>
              <a:t>5/12/2020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64B3D000-A718-40CE-AB35-2D8194E382B2}" type="slidenum">
              <a:rPr lang="en-US" smtClean="0"/>
              <a:t>‹#›</a:t>
            </a:fld>
            <a:endParaRPr lang="en-US" dirty="0"/>
          </a:p>
        </p:txBody>
      </p:sp>
    </p:spTree>
    <p:extLst>
      <p:ext uri="{BB962C8B-B14F-4D97-AF65-F5344CB8AC3E}">
        <p14:creationId xmlns:p14="http://schemas.microsoft.com/office/powerpoint/2010/main" val="187713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DB89B6C-359B-41D0-B3D3-BCA184B2BAEA}" type="datetimeFigureOut">
              <a:rPr lang="en-US" smtClean="0"/>
              <a:t>5/12/2020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4B3D000-A718-40CE-AB35-2D8194E382B2}" type="slidenum">
              <a:rPr lang="en-US" smtClean="0"/>
              <a:t>‹#›</a:t>
            </a:fld>
            <a:endParaRPr lang="en-US" dirty="0"/>
          </a:p>
        </p:txBody>
      </p:sp>
    </p:spTree>
    <p:extLst>
      <p:ext uri="{BB962C8B-B14F-4D97-AF65-F5344CB8AC3E}">
        <p14:creationId xmlns:p14="http://schemas.microsoft.com/office/powerpoint/2010/main" val="380155624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ealerlawyer.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695" y="3158835"/>
            <a:ext cx="8738647" cy="4402877"/>
          </a:xfrm>
        </p:spPr>
        <p:txBody>
          <a:bodyPr>
            <a:normAutofit fontScale="90000"/>
          </a:bodyPr>
          <a:lstStyle/>
          <a:p>
            <a:pPr algn="ctr">
              <a:spcBef>
                <a:spcPts val="600"/>
              </a:spcBef>
              <a:spcAft>
                <a:spcPts val="600"/>
              </a:spcAft>
            </a:pPr>
            <a:br>
              <a:rPr lang="en-US" sz="4000" b="1" dirty="0"/>
            </a:br>
            <a:r>
              <a:rPr lang="en-US" sz="4900" b="1" dirty="0">
                <a:solidFill>
                  <a:srgbClr val="FF0000"/>
                </a:solidFill>
              </a:rPr>
              <a:t> </a:t>
            </a: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br>
              <a:rPr lang="en-US" sz="4900" b="1" dirty="0">
                <a:solidFill>
                  <a:srgbClr val="FF0000"/>
                </a:solidFill>
              </a:rPr>
            </a:br>
            <a:r>
              <a:rPr lang="en-US" sz="4000" b="1" dirty="0">
                <a:solidFill>
                  <a:schemeClr val="tx1"/>
                </a:solidFill>
              </a:rPr>
              <a:t>May 6, </a:t>
            </a:r>
            <a:r>
              <a:rPr lang="en-US" sz="4000" b="1">
                <a:solidFill>
                  <a:schemeClr val="tx1"/>
                </a:solidFill>
              </a:rPr>
              <a:t>2020  Webinar</a:t>
            </a:r>
            <a:br>
              <a:rPr lang="en-US" sz="4400" b="1" dirty="0">
                <a:solidFill>
                  <a:schemeClr val="tx1"/>
                </a:solidFill>
              </a:rPr>
            </a:br>
            <a:br>
              <a:rPr lang="en-US" sz="4400" b="1" dirty="0">
                <a:solidFill>
                  <a:schemeClr val="tx1"/>
                </a:solidFill>
              </a:rPr>
            </a:br>
            <a:r>
              <a:rPr lang="en-US" sz="3100" b="1" dirty="0"/>
              <a:t>Richard N. Sox, Esq.</a:t>
            </a:r>
            <a:br>
              <a:rPr lang="en-US" sz="3100" b="1" dirty="0"/>
            </a:br>
            <a:r>
              <a:rPr lang="en-US" sz="4000" b="1" dirty="0"/>
              <a:t>BASS SOX MERCER</a:t>
            </a:r>
            <a:br>
              <a:rPr lang="en-US" sz="4000" b="1" dirty="0"/>
            </a:br>
            <a:r>
              <a:rPr lang="en-US" sz="3100" b="1" dirty="0">
                <a:hlinkClick r:id="rId2"/>
              </a:rPr>
              <a:t>www.dealerlawyer.com</a:t>
            </a:r>
            <a:br>
              <a:rPr lang="en-US" sz="3100" b="1" dirty="0"/>
            </a:br>
            <a:r>
              <a:rPr lang="en-US" sz="3100" b="1" dirty="0"/>
              <a:t>850-878-6404</a:t>
            </a:r>
            <a:br>
              <a:rPr lang="en-US" sz="4800" b="1" dirty="0"/>
            </a:br>
            <a:br>
              <a:rPr lang="en-US" sz="4800" b="1" dirty="0"/>
            </a:br>
            <a:br>
              <a:rPr lang="en-US" sz="4800" b="1" dirty="0"/>
            </a:br>
            <a:endParaRPr lang="en-US" sz="4800" b="1" dirty="0"/>
          </a:p>
        </p:txBody>
      </p:sp>
      <p:sp>
        <p:nvSpPr>
          <p:cNvPr id="3" name="Subtitle 2"/>
          <p:cNvSpPr>
            <a:spLocks noGrp="1"/>
          </p:cNvSpPr>
          <p:nvPr>
            <p:ph type="subTitle" idx="1"/>
          </p:nvPr>
        </p:nvSpPr>
        <p:spPr>
          <a:xfrm>
            <a:off x="1" y="1136072"/>
            <a:ext cx="9144000" cy="1399309"/>
          </a:xfrm>
        </p:spPr>
        <p:txBody>
          <a:bodyPr>
            <a:noAutofit/>
          </a:bodyPr>
          <a:lstStyle/>
          <a:p>
            <a:pPr algn="ctr"/>
            <a:r>
              <a:rPr lang="en-US" sz="4000" b="1" dirty="0">
                <a:solidFill>
                  <a:srgbClr val="FF0000"/>
                </a:solidFill>
              </a:rPr>
              <a:t>Paycheck Protection Program Loan Eligibility, Use and Forgiveness</a:t>
            </a:r>
          </a:p>
        </p:txBody>
      </p:sp>
      <p:pic>
        <p:nvPicPr>
          <p:cNvPr id="4" name="Picture 3">
            <a:extLst>
              <a:ext uri="{FF2B5EF4-FFF2-40B4-BE49-F238E27FC236}">
                <a16:creationId xmlns:a16="http://schemas.microsoft.com/office/drawing/2014/main" id="{3F878DF9-3BC1-4884-A3D4-5AD34286D83E}"/>
              </a:ext>
            </a:extLst>
          </p:cNvPr>
          <p:cNvPicPr>
            <a:picLocks noChangeAspect="1"/>
          </p:cNvPicPr>
          <p:nvPr/>
        </p:nvPicPr>
        <p:blipFill>
          <a:blip r:embed="rId3"/>
          <a:stretch>
            <a:fillRect/>
          </a:stretch>
        </p:blipFill>
        <p:spPr>
          <a:xfrm>
            <a:off x="9472207" y="4049172"/>
            <a:ext cx="2391586" cy="1594390"/>
          </a:xfrm>
          <a:prstGeom prst="rect">
            <a:avLst/>
          </a:prstGeom>
        </p:spPr>
      </p:pic>
    </p:spTree>
    <p:extLst>
      <p:ext uri="{BB962C8B-B14F-4D97-AF65-F5344CB8AC3E}">
        <p14:creationId xmlns:p14="http://schemas.microsoft.com/office/powerpoint/2010/main" val="581036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marL="0" indent="0">
              <a:buNone/>
            </a:pPr>
            <a:r>
              <a:rPr lang="en-US" sz="3200" b="1" dirty="0">
                <a:solidFill>
                  <a:srgbClr val="FF0000"/>
                </a:solidFill>
              </a:rPr>
              <a:t>Employee Payroll Test</a:t>
            </a:r>
          </a:p>
          <a:p>
            <a:pPr marL="0" indent="0">
              <a:buNone/>
            </a:pPr>
            <a:r>
              <a:rPr lang="en-US" sz="2800" b="1" i="1" dirty="0"/>
              <a:t>Note – Because the Legislation focuses on any single pay period which when annualized results in a rate of pay of over $100,000, you could have a salesperson who had a very strong week or month such that although his or her historic annual salary and wages don’t exceed $100,000 for purposes of this analysis he or she would be considered making more than $100,000 and removed from the Payroll Test.</a:t>
            </a:r>
            <a:endParaRPr lang="en-US" sz="2800" b="1" dirty="0"/>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1211661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573993" y="684934"/>
            <a:ext cx="7315200" cy="5791199"/>
          </a:xfrm>
        </p:spPr>
        <p:txBody>
          <a:bodyPr>
            <a:normAutofit/>
          </a:bodyPr>
          <a:lstStyle/>
          <a:p>
            <a:pPr marL="0" indent="0">
              <a:buNone/>
            </a:pPr>
            <a:r>
              <a:rPr lang="en-US" sz="3200" b="1" u="sng" dirty="0">
                <a:solidFill>
                  <a:schemeClr val="tx1"/>
                </a:solidFill>
              </a:rPr>
              <a:t>Continuing Example (Payroll Test):</a:t>
            </a:r>
          </a:p>
          <a:p>
            <a:pPr marL="0" indent="0">
              <a:buNone/>
            </a:pPr>
            <a:r>
              <a:rPr lang="en-US" sz="2200" b="1" dirty="0"/>
              <a:t>Employee “A” was paid salary and wages of $5,000 during the 8 week test period.  Prorated weekly salary and wages = $625.00.</a:t>
            </a:r>
          </a:p>
          <a:p>
            <a:pPr marL="0" indent="0">
              <a:buNone/>
            </a:pPr>
            <a:r>
              <a:rPr lang="en-US" sz="2200" b="1" dirty="0"/>
              <a:t>Employee “A” was paid salary and wages of $20,000 during the 1</a:t>
            </a:r>
            <a:r>
              <a:rPr lang="en-US" sz="2200" b="1" baseline="30000" dirty="0"/>
              <a:t>st</a:t>
            </a:r>
            <a:r>
              <a:rPr lang="en-US" sz="2200" b="1" dirty="0"/>
              <a:t> quarter of 2020.  Annualized pay does not exceed $100,000.  Prorated </a:t>
            </a:r>
            <a:r>
              <a:rPr lang="en-US" sz="2200" b="1" u="sng" dirty="0"/>
              <a:t>weekly</a:t>
            </a:r>
            <a:r>
              <a:rPr lang="en-US" sz="2200" b="1" dirty="0"/>
              <a:t> salary and wages = $1,538.46.</a:t>
            </a:r>
          </a:p>
          <a:p>
            <a:pPr marL="0" indent="0">
              <a:buNone/>
            </a:pPr>
            <a:r>
              <a:rPr lang="en-US" sz="2200" b="1" dirty="0"/>
              <a:t>Difference in weekly salary is $913.46 or a 59% decrease in salary and wages.  The difference between a permissible reduction of 25% in the base weekly salary, which would be $1,153.85 and the actual reduction of salary and wages during the 8 week test period is $528.85.</a:t>
            </a:r>
          </a:p>
          <a:p>
            <a:pPr marL="0" indent="0">
              <a:buNone/>
            </a:pPr>
            <a:r>
              <a:rPr lang="en-US" sz="2200" b="1" dirty="0"/>
              <a:t>Multiplying the weekly shortfall in salary and wages below the permissible 25% of $528.85 by the 8 week period results in a total reduction in the Forgivable Loan Amount of $4,230.80.  </a:t>
            </a: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2748320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marL="0" indent="0">
              <a:buNone/>
            </a:pPr>
            <a:r>
              <a:rPr lang="en-US" sz="3200" b="1" u="sng" dirty="0">
                <a:solidFill>
                  <a:schemeClr val="tx1"/>
                </a:solidFill>
              </a:rPr>
              <a:t>Continuing Example (Payroll Test):</a:t>
            </a:r>
          </a:p>
          <a:p>
            <a:pPr marL="0" indent="0">
              <a:buNone/>
            </a:pPr>
            <a:r>
              <a:rPr lang="en-US" sz="2200" b="1" dirty="0"/>
              <a:t>Dealership has a $100,000 loan amount from which it utilizes $70,000 for Qualifying Payroll Costs and $15,000 for Qualifying Non-Payroll Costs for a total Beginning Maximum Forgivable Loan Amount of $85,000, the 10% reduction in Forgivable Loan Amount from the Employee Headcount analysis resulted in a reduction of the Qualifying Payroll Costs to a new total of $63,000 and a new total maximum Forgivable Loan Amount of $78,000.</a:t>
            </a:r>
          </a:p>
          <a:p>
            <a:pPr marL="0" indent="0">
              <a:buNone/>
            </a:pPr>
            <a:r>
              <a:rPr lang="en-US" sz="2200" b="1" dirty="0"/>
              <a:t>As a result of the Payroll  Test, the portion of the Forgivable Loan Amount applicable to the Qualifying Payroll Costs equaling $63,000 is reduced by $4,230.80 for a new total of $58,769.20 for Qualifying Payroll Costs, and after adding the $15,000 in loan proceeds expended on Qualifying Non-Payroll Costs, the </a:t>
            </a:r>
            <a:r>
              <a:rPr lang="en-US" sz="2200" b="1" u="sng" dirty="0"/>
              <a:t>New Maximum Forgivable Loan Amount </a:t>
            </a:r>
            <a:r>
              <a:rPr lang="en-US" sz="2200" b="1" dirty="0"/>
              <a:t>is $73,769.20.</a:t>
            </a:r>
          </a:p>
          <a:p>
            <a:pPr lvl="2"/>
            <a:endParaRPr lang="en-US" sz="26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439773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marL="0" indent="0">
              <a:buNone/>
            </a:pPr>
            <a:r>
              <a:rPr lang="en-US" sz="3200" b="1" dirty="0">
                <a:solidFill>
                  <a:srgbClr val="FF0000"/>
                </a:solidFill>
              </a:rPr>
              <a:t>Percentage of Use of Funds Test (75%/25% Calculation)</a:t>
            </a:r>
          </a:p>
          <a:p>
            <a:pPr marL="0" indent="0">
              <a:buNone/>
            </a:pPr>
            <a:endParaRPr lang="en-US" sz="2800" b="1" dirty="0">
              <a:solidFill>
                <a:srgbClr val="FF0000"/>
              </a:solidFill>
            </a:endParaRPr>
          </a:p>
          <a:p>
            <a:pPr lvl="1"/>
            <a:r>
              <a:rPr lang="en-US" sz="2400" b="1" dirty="0"/>
              <a:t>At least 75% of Forgivable Loan Amount must be expended on Qualifying Payroll Costs.</a:t>
            </a:r>
          </a:p>
          <a:p>
            <a:pPr lvl="1"/>
            <a:endParaRPr lang="en-US" sz="2400" b="1" dirty="0"/>
          </a:p>
          <a:p>
            <a:pPr lvl="1"/>
            <a:r>
              <a:rPr lang="en-US" sz="2400" b="1" dirty="0"/>
              <a:t>No more than 25% of Forgivable Loan Amount expended on Qualifying Non-Payroll Costs.</a:t>
            </a:r>
          </a:p>
          <a:p>
            <a:pPr marL="502920" lvl="1" indent="0">
              <a:buNone/>
            </a:pPr>
            <a:endParaRPr lang="en-US" sz="2400" b="1" dirty="0"/>
          </a:p>
          <a:p>
            <a:pPr marL="0" indent="0">
              <a:buNone/>
            </a:pPr>
            <a:endParaRPr lang="en-US" sz="1600" dirty="0"/>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721005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716868" y="678873"/>
            <a:ext cx="7315200" cy="5791199"/>
          </a:xfrm>
        </p:spPr>
        <p:txBody>
          <a:bodyPr>
            <a:normAutofit/>
          </a:bodyPr>
          <a:lstStyle/>
          <a:p>
            <a:pPr marL="0" indent="0">
              <a:buNone/>
            </a:pPr>
            <a:r>
              <a:rPr lang="en-US" sz="2200" b="1" u="sng" dirty="0"/>
              <a:t>Continuing Example:  </a:t>
            </a:r>
            <a:r>
              <a:rPr lang="en-US" sz="2200" b="1" dirty="0"/>
              <a:t>In our continuing example, the New Maximum Forgivable Loan Amount is $73,769.20.  The amount of Qualifying Payroll Costs of $58,769.20 is approximately 80% of the maximum Forgivable Loan Amount and the $15,000 in Qualifying Non-Payroll Costs is approximately 20% thus meeting the 75%/25% test.</a:t>
            </a:r>
          </a:p>
          <a:p>
            <a:pPr marL="0" indent="0">
              <a:buNone/>
            </a:pPr>
            <a:r>
              <a:rPr lang="en-US" sz="2200" b="1" dirty="0"/>
              <a:t>Without the application of any potential exceptions to the reduction of Forgivable Loan Amount resulting from the Employee Headcount and Payroll Analysis, </a:t>
            </a:r>
            <a:r>
              <a:rPr lang="en-US" sz="2200" b="1" u="sng" dirty="0"/>
              <a:t>the portion of the dealership’s $100,000 PPP Loan which will be forgiven is $73,769.20.</a:t>
            </a:r>
          </a:p>
          <a:p>
            <a:pPr marL="0" lvl="0" indent="0">
              <a:buNone/>
            </a:pPr>
            <a:r>
              <a:rPr lang="en-US" sz="2200" b="1" dirty="0"/>
              <a:t>If the amount of Qualifying Payroll Costs was less than 75% as compared to the Qualifying Non-Payroll Costs then you would reduce the Qualifying Non-Payroll Costs until they were 25% of the total (or 1/3 of the Qualifying Payroll Costs).</a:t>
            </a: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3035866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marL="0" indent="0">
              <a:buNone/>
            </a:pPr>
            <a:r>
              <a:rPr lang="en-US" sz="2800" b="1" dirty="0">
                <a:solidFill>
                  <a:srgbClr val="FF0000"/>
                </a:solidFill>
              </a:rPr>
              <a:t>Exceptions to Reductions Resulting from Employee Headcount and Payroll Tests</a:t>
            </a:r>
          </a:p>
          <a:p>
            <a:pPr marL="0" indent="0">
              <a:buNone/>
            </a:pPr>
            <a:endParaRPr lang="en-US" sz="2800" b="1" dirty="0">
              <a:solidFill>
                <a:srgbClr val="FF0000"/>
              </a:solidFill>
            </a:endParaRPr>
          </a:p>
          <a:p>
            <a:pPr lvl="1"/>
            <a:r>
              <a:rPr lang="en-US" sz="2200" dirty="0"/>
              <a:t>If the number of AFTEs as of 2/15/20 falls during the period </a:t>
            </a:r>
            <a:r>
              <a:rPr lang="en-US" sz="2200" u="sng" dirty="0"/>
              <a:t>between 2/15/20 and 4/26/20 </a:t>
            </a:r>
            <a:r>
              <a:rPr lang="en-US" sz="2200" dirty="0"/>
              <a:t>then as long as the number of AFTEs is restored to the 2/15/20 level by 6/30/20 there will be no reduction under the Employee Headcount Test for that position.</a:t>
            </a:r>
          </a:p>
          <a:p>
            <a:pPr lvl="1"/>
            <a:r>
              <a:rPr lang="en-US" sz="2200" dirty="0"/>
              <a:t>If any employee has their salary and wages reduced by more than 25% from 2/15/20 as compared to their salary and wages paid </a:t>
            </a:r>
            <a:r>
              <a:rPr lang="en-US" sz="2200" u="sng" dirty="0"/>
              <a:t>between 2/15/20 and 4/26/20 </a:t>
            </a:r>
            <a:r>
              <a:rPr lang="en-US" sz="2200" dirty="0"/>
              <a:t>then as long as that reduction is eliminated by 6/30/20 there will be no reduction under the Employee Payroll analysis for that employee.</a:t>
            </a:r>
          </a:p>
          <a:p>
            <a:pPr marL="0" indent="0">
              <a:buNone/>
            </a:pPr>
            <a:r>
              <a:rPr lang="en-US" sz="2400" b="1" i="1" dirty="0"/>
              <a:t> </a:t>
            </a:r>
            <a:endParaRPr lang="en-US" sz="2400" dirty="0"/>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151746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marL="0" indent="0">
              <a:buNone/>
            </a:pPr>
            <a:r>
              <a:rPr lang="en-US" sz="2800" b="1" dirty="0">
                <a:solidFill>
                  <a:srgbClr val="FF0000"/>
                </a:solidFill>
              </a:rPr>
              <a:t>New Guidance on Exception to Reductions Resulting from Employee Headcount </a:t>
            </a:r>
          </a:p>
          <a:p>
            <a:r>
              <a:rPr lang="en-US" sz="2400" dirty="0"/>
              <a:t>The SBA intends to issue a new rule excluding laid-off employees whom the borrower offered to rehire (</a:t>
            </a:r>
            <a:r>
              <a:rPr lang="en-US" sz="2400" u="sng" dirty="0"/>
              <a:t>for the same salary/wages and same number of hours</a:t>
            </a:r>
            <a:r>
              <a:rPr lang="en-US" sz="2400" dirty="0"/>
              <a:t>) from the loan forgiveness reduction calculation. </a:t>
            </a:r>
          </a:p>
          <a:p>
            <a:r>
              <a:rPr lang="en-US" sz="2400" dirty="0"/>
              <a:t>The interim final rule will specify that, to qualify for this exception, the borrower must have made a good faith, </a:t>
            </a:r>
            <a:r>
              <a:rPr lang="en-US" sz="2400" u="sng" dirty="0"/>
              <a:t>written offer of rehire</a:t>
            </a:r>
            <a:r>
              <a:rPr lang="en-US" sz="2400" dirty="0"/>
              <a:t>, and the employee’s rejection of that offer must be documented by the borrower. </a:t>
            </a:r>
          </a:p>
          <a:p>
            <a:r>
              <a:rPr lang="en-US" sz="2400" dirty="0"/>
              <a:t>SBA warns that employees and employers should be aware that employees who reject offers of re-employment may forfeit eligibility for continued unemployment compensation.</a:t>
            </a:r>
            <a:r>
              <a:rPr lang="en-US" sz="2400" b="1" i="1" dirty="0"/>
              <a:t> </a:t>
            </a:r>
            <a:endParaRPr lang="en-US" sz="2400" dirty="0"/>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486792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fontScale="85000" lnSpcReduction="20000"/>
          </a:bodyPr>
          <a:lstStyle/>
          <a:p>
            <a:pPr marL="0" indent="0">
              <a:buNone/>
            </a:pPr>
            <a:r>
              <a:rPr lang="en-US" sz="4700" b="1" dirty="0">
                <a:solidFill>
                  <a:srgbClr val="FF0000"/>
                </a:solidFill>
              </a:rPr>
              <a:t>Best Practices for Maximizing Loan Forgiveness Amount</a:t>
            </a:r>
          </a:p>
          <a:p>
            <a:r>
              <a:rPr lang="en-US" sz="3600" b="1" dirty="0"/>
              <a:t>Consider placing the loan proceeds in a segregated bank account after consultation with the dealership’s accountants.</a:t>
            </a:r>
          </a:p>
          <a:p>
            <a:r>
              <a:rPr lang="en-US" sz="3600" b="1" dirty="0"/>
              <a:t>Either make payments directly from that account to cover Qualifying Payroll Costs and Qualifying Non-Payroll Costs or transfer the exact amount of the particular expense from the segregated account to the operating account from which you make the payment.</a:t>
            </a:r>
          </a:p>
          <a:p>
            <a:r>
              <a:rPr lang="en-US" sz="3600" b="1" dirty="0"/>
              <a:t>Use a spreadsheet to carefully track all expenditures of Loan Proceeds.</a:t>
            </a: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3762632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fontScale="85000" lnSpcReduction="20000"/>
          </a:bodyPr>
          <a:lstStyle/>
          <a:p>
            <a:pPr marL="0" indent="0">
              <a:buNone/>
            </a:pPr>
            <a:r>
              <a:rPr lang="en-US" sz="4700" b="1" dirty="0">
                <a:solidFill>
                  <a:srgbClr val="FF0000"/>
                </a:solidFill>
              </a:rPr>
              <a:t>Best Practices for Maximizing Loan Forgiveness Amount</a:t>
            </a:r>
          </a:p>
          <a:p>
            <a:r>
              <a:rPr lang="en-US" sz="3600" b="1" dirty="0"/>
              <a:t>Run pro formas on your expected expenses for the 8 week period following receipt of the loan proceeds.  Use as much of the loan proceeds as possible for Qualifying </a:t>
            </a:r>
            <a:r>
              <a:rPr lang="en-US" sz="3600" b="1" u="sng" dirty="0"/>
              <a:t>Payroll</a:t>
            </a:r>
            <a:r>
              <a:rPr lang="en-US" sz="3600" b="1" dirty="0"/>
              <a:t> Costs during the 8 week period.</a:t>
            </a:r>
          </a:p>
          <a:p>
            <a:r>
              <a:rPr lang="en-US" sz="3600" b="1" dirty="0"/>
              <a:t>Schedule 2 full months of payroll during the 8-week period to maximize loan proceeds which can be forgiven. Payroll payments must made in due course and not for advancement of unearned wages, future bonuses, etc.</a:t>
            </a: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1853102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fontScale="55000" lnSpcReduction="20000"/>
          </a:bodyPr>
          <a:lstStyle/>
          <a:p>
            <a:pPr marL="0" indent="0">
              <a:buNone/>
            </a:pPr>
            <a:r>
              <a:rPr lang="en-US" sz="5500" b="1" dirty="0">
                <a:solidFill>
                  <a:srgbClr val="FF0000"/>
                </a:solidFill>
              </a:rPr>
              <a:t>Best Practices for Maximizing Loan Forgiveness Amount</a:t>
            </a:r>
          </a:p>
          <a:p>
            <a:r>
              <a:rPr lang="en-US" sz="4500" b="1" dirty="0"/>
              <a:t>Be prepared to run a detailed payroll spreadsheet for the period January 1, 2019 thru June 30, 2020 and retain documentation reflecting the exact hire date and termination date (if applicable) for each employee during that period.</a:t>
            </a:r>
          </a:p>
          <a:p>
            <a:r>
              <a:rPr lang="en-US" sz="4500" b="1" dirty="0"/>
              <a:t>Attempt to avoid reducing the number of positions or payroll amounts of more than 25% for any employee during the 8 weeks following receipt of the loan proceeds in comparison to the base periods in the legislation, even if it means paying some employees to sit at home.</a:t>
            </a:r>
          </a:p>
          <a:p>
            <a:r>
              <a:rPr lang="en-US" sz="4500" b="1" dirty="0"/>
              <a:t>If you eliminated positions or reduced pay of one or more employees by more than 25% between 2/15/20 and 4/26/20, then make plans to restore those positions and the prior pay amounts, preferably for the same employee if he or she is available, no later than 6/30/20.</a:t>
            </a:r>
          </a:p>
          <a:p>
            <a:pPr marL="960120" lvl="2" indent="0">
              <a:buNone/>
            </a:pPr>
            <a:endParaRPr lang="en-US" sz="26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3785191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 Eligibility </a:t>
            </a:r>
          </a:p>
        </p:txBody>
      </p:sp>
      <p:sp>
        <p:nvSpPr>
          <p:cNvPr id="3" name="Content Placeholder 2"/>
          <p:cNvSpPr>
            <a:spLocks noGrp="1"/>
          </p:cNvSpPr>
          <p:nvPr>
            <p:ph idx="1"/>
          </p:nvPr>
        </p:nvSpPr>
        <p:spPr>
          <a:xfrm>
            <a:off x="3869268" y="762001"/>
            <a:ext cx="7315200" cy="5375564"/>
          </a:xfrm>
        </p:spPr>
        <p:txBody>
          <a:bodyPr>
            <a:normAutofit/>
          </a:bodyPr>
          <a:lstStyle/>
          <a:p>
            <a:endParaRPr lang="en-US" sz="3200" b="1" dirty="0">
              <a:solidFill>
                <a:srgbClr val="FF0000"/>
              </a:solidFill>
            </a:endParaRPr>
          </a:p>
          <a:p>
            <a:pPr marL="0" indent="0">
              <a:buNone/>
            </a:pPr>
            <a:endParaRPr lang="en-US" sz="3200" b="1" dirty="0">
              <a:solidFill>
                <a:srgbClr val="FF0000"/>
              </a:solidFill>
            </a:endParaRPr>
          </a:p>
          <a:p>
            <a:pPr marL="502920" lvl="1" indent="0">
              <a:buNone/>
            </a:pPr>
            <a:r>
              <a:rPr lang="en-US" sz="3200" b="1" i="1" dirty="0">
                <a:solidFill>
                  <a:srgbClr val="FF0000"/>
                </a:solidFill>
              </a:rPr>
              <a:t>Please note that the information provided below is subject to change with additional guidance interpreting the rules governing the Payment Protection Program from the U.S. Department of Treasury or Small Business Administration.</a:t>
            </a:r>
            <a:endParaRPr lang="en-US" sz="3200" dirty="0">
              <a:solidFill>
                <a:srgbClr val="FF0000"/>
              </a:solidFill>
            </a:endParaRPr>
          </a:p>
          <a:p>
            <a:pPr marL="502920" lvl="1" indent="0">
              <a:buNone/>
            </a:pPr>
            <a:endParaRPr lang="en-US" sz="3000" b="1" dirty="0">
              <a:solidFill>
                <a:srgbClr val="FF0000"/>
              </a:solidFill>
            </a:endParaRPr>
          </a:p>
          <a:p>
            <a:pPr lvl="1"/>
            <a:endParaRPr lang="en-US" sz="3000" b="1" dirty="0">
              <a:solidFill>
                <a:srgbClr val="FF0000"/>
              </a:solidFill>
            </a:endParaRPr>
          </a:p>
          <a:p>
            <a:pPr marL="0" indent="0">
              <a:buNone/>
            </a:pPr>
            <a:endParaRPr lang="en-US" sz="32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2859801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fontScale="62500" lnSpcReduction="20000"/>
          </a:bodyPr>
          <a:lstStyle/>
          <a:p>
            <a:pPr marL="0" indent="0">
              <a:buNone/>
            </a:pPr>
            <a:r>
              <a:rPr lang="en-US" sz="5500" b="1" dirty="0">
                <a:solidFill>
                  <a:srgbClr val="FF0000"/>
                </a:solidFill>
              </a:rPr>
              <a:t>Best Practices for Maximizing Loan Forgiveness Amount</a:t>
            </a:r>
          </a:p>
          <a:p>
            <a:r>
              <a:rPr lang="en-US" sz="4500" b="1" dirty="0"/>
              <a:t>Make Qualifying Non-Payroll Cost payments based strictly upon the terms of any lease agreement, mortgage agreements and other loan documentation as those agreements existed on 2/15/20.  Do not artificially increase rent payments under a lease or alter the terms of other loan documents.  </a:t>
            </a:r>
          </a:p>
          <a:p>
            <a:r>
              <a:rPr lang="en-US" sz="4500" b="1" dirty="0"/>
              <a:t>Begin applying for loan forgiveness as early as you are able to gather the necessary supporting documentation following the conclusion of the 8-week period and after you have rectified any headcount or salary reductions.</a:t>
            </a:r>
          </a:p>
          <a:p>
            <a:pPr marL="960120" lvl="2" indent="0">
              <a:buNone/>
            </a:pPr>
            <a:endParaRPr lang="en-US" sz="26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2009172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3F673-BC92-47C5-BC04-2F04ACD8CF75}"/>
              </a:ext>
            </a:extLst>
          </p:cNvPr>
          <p:cNvSpPr>
            <a:spLocks noGrp="1"/>
          </p:cNvSpPr>
          <p:nvPr>
            <p:ph type="title"/>
          </p:nvPr>
        </p:nvSpPr>
        <p:spPr>
          <a:xfrm>
            <a:off x="71943" y="1123836"/>
            <a:ext cx="3385632" cy="4601183"/>
          </a:xfrm>
        </p:spPr>
        <p:txBody>
          <a:bodyPr>
            <a:normAutofit/>
          </a:bodyPr>
          <a:lstStyle/>
          <a:p>
            <a:r>
              <a:rPr lang="en-US" sz="4000" b="1" dirty="0">
                <a:solidFill>
                  <a:srgbClr val="FF0000"/>
                </a:solidFill>
              </a:rPr>
              <a:t>Q &amp; A</a:t>
            </a:r>
            <a:br>
              <a:rPr lang="en-US" sz="4000" b="1" dirty="0">
                <a:solidFill>
                  <a:srgbClr val="FF0000"/>
                </a:solidFill>
              </a:rPr>
            </a:br>
            <a:r>
              <a:rPr lang="en-US" sz="2800" b="1" dirty="0">
                <a:solidFill>
                  <a:schemeClr val="tx1"/>
                </a:solidFill>
              </a:rPr>
              <a:t>Richard Sox, Esq.</a:t>
            </a:r>
            <a:br>
              <a:rPr lang="en-US" sz="2800" b="1" dirty="0">
                <a:solidFill>
                  <a:schemeClr val="tx1"/>
                </a:solidFill>
              </a:rPr>
            </a:br>
            <a:r>
              <a:rPr lang="en-US" sz="2800" b="1" dirty="0">
                <a:solidFill>
                  <a:schemeClr val="tx1"/>
                </a:solidFill>
              </a:rPr>
              <a:t>(850) 878-6404</a:t>
            </a:r>
            <a:br>
              <a:rPr lang="en-US" sz="2800" b="1" dirty="0">
                <a:solidFill>
                  <a:schemeClr val="tx1"/>
                </a:solidFill>
              </a:rPr>
            </a:br>
            <a:r>
              <a:rPr lang="en-US" sz="2400" b="1" i="1" dirty="0">
                <a:solidFill>
                  <a:schemeClr val="tx1"/>
                </a:solidFill>
              </a:rPr>
              <a:t>rsox@dealerlawyer.com</a:t>
            </a:r>
          </a:p>
        </p:txBody>
      </p:sp>
      <p:sp>
        <p:nvSpPr>
          <p:cNvPr id="3" name="Content Placeholder 2">
            <a:extLst>
              <a:ext uri="{FF2B5EF4-FFF2-40B4-BE49-F238E27FC236}">
                <a16:creationId xmlns:a16="http://schemas.microsoft.com/office/drawing/2014/main" id="{697B389E-9F32-472E-818F-BDFF3D35527F}"/>
              </a:ext>
            </a:extLst>
          </p:cNvPr>
          <p:cNvSpPr>
            <a:spLocks noGrp="1"/>
          </p:cNvSpPr>
          <p:nvPr>
            <p:ph idx="1"/>
          </p:nvPr>
        </p:nvSpPr>
        <p:spPr>
          <a:xfrm>
            <a:off x="3552825" y="864108"/>
            <a:ext cx="7631643" cy="5120640"/>
          </a:xfrm>
        </p:spPr>
        <p:txBody>
          <a:bodyPr/>
          <a:lstStyle/>
          <a:p>
            <a:r>
              <a:rPr lang="en-US" sz="2800" dirty="0"/>
              <a:t> </a:t>
            </a:r>
            <a:r>
              <a:rPr lang="en-US" sz="4000" b="1" dirty="0">
                <a:solidFill>
                  <a:srgbClr val="FF0000"/>
                </a:solidFill>
              </a:rPr>
              <a:t>Questions? </a:t>
            </a:r>
          </a:p>
          <a:p>
            <a:endParaRPr lang="en-US" dirty="0"/>
          </a:p>
        </p:txBody>
      </p:sp>
      <p:pic>
        <p:nvPicPr>
          <p:cNvPr id="4" name="Picture 3">
            <a:extLst>
              <a:ext uri="{FF2B5EF4-FFF2-40B4-BE49-F238E27FC236}">
                <a16:creationId xmlns:a16="http://schemas.microsoft.com/office/drawing/2014/main" id="{8FE67F79-5308-4BB9-943E-11EF7F5AE314}"/>
              </a:ext>
            </a:extLst>
          </p:cNvPr>
          <p:cNvPicPr>
            <a:picLocks noChangeAspect="1"/>
          </p:cNvPicPr>
          <p:nvPr/>
        </p:nvPicPr>
        <p:blipFill>
          <a:blip r:embed="rId2"/>
          <a:stretch>
            <a:fillRect/>
          </a:stretch>
        </p:blipFill>
        <p:spPr>
          <a:xfrm>
            <a:off x="1978783" y="4989096"/>
            <a:ext cx="1371719" cy="914479"/>
          </a:xfrm>
          <a:prstGeom prst="rect">
            <a:avLst/>
          </a:prstGeom>
        </p:spPr>
      </p:pic>
    </p:spTree>
    <p:extLst>
      <p:ext uri="{BB962C8B-B14F-4D97-AF65-F5344CB8AC3E}">
        <p14:creationId xmlns:p14="http://schemas.microsoft.com/office/powerpoint/2010/main" val="50274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 Eligibility </a:t>
            </a:r>
          </a:p>
        </p:txBody>
      </p:sp>
      <p:sp>
        <p:nvSpPr>
          <p:cNvPr id="3" name="Content Placeholder 2"/>
          <p:cNvSpPr>
            <a:spLocks noGrp="1"/>
          </p:cNvSpPr>
          <p:nvPr>
            <p:ph idx="1"/>
          </p:nvPr>
        </p:nvSpPr>
        <p:spPr>
          <a:xfrm>
            <a:off x="3869268" y="762001"/>
            <a:ext cx="7315200" cy="5375564"/>
          </a:xfrm>
        </p:spPr>
        <p:txBody>
          <a:bodyPr>
            <a:normAutofit/>
          </a:bodyPr>
          <a:lstStyle/>
          <a:p>
            <a:endParaRPr lang="en-US" sz="3200" b="1" dirty="0">
              <a:solidFill>
                <a:srgbClr val="FF0000"/>
              </a:solidFill>
            </a:endParaRPr>
          </a:p>
          <a:p>
            <a:pPr marL="0" indent="0">
              <a:buNone/>
            </a:pPr>
            <a:endParaRPr lang="en-US" sz="3200" b="1" dirty="0">
              <a:solidFill>
                <a:srgbClr val="FF0000"/>
              </a:solidFill>
            </a:endParaRPr>
          </a:p>
          <a:p>
            <a:r>
              <a:rPr lang="en-US" sz="3200" b="1" dirty="0">
                <a:solidFill>
                  <a:srgbClr val="FF0000"/>
                </a:solidFill>
              </a:rPr>
              <a:t>Recent SBA Guidance on Eligibility for PPP Loan</a:t>
            </a:r>
          </a:p>
          <a:p>
            <a:pPr lvl="1"/>
            <a:r>
              <a:rPr lang="en-US" sz="3000" b="1" dirty="0">
                <a:solidFill>
                  <a:schemeClr val="tx1"/>
                </a:solidFill>
              </a:rPr>
              <a:t>Certification of Need</a:t>
            </a:r>
          </a:p>
          <a:p>
            <a:pPr lvl="1"/>
            <a:r>
              <a:rPr lang="en-US" sz="3000" b="1" dirty="0">
                <a:solidFill>
                  <a:schemeClr val="tx1"/>
                </a:solidFill>
              </a:rPr>
              <a:t>May 14, 2020 Safe Harbor for Return of Loan Proceeds</a:t>
            </a:r>
          </a:p>
          <a:p>
            <a:pPr lvl="1"/>
            <a:r>
              <a:rPr lang="en-US" sz="3000" b="1" dirty="0">
                <a:solidFill>
                  <a:schemeClr val="tx1"/>
                </a:solidFill>
              </a:rPr>
              <a:t>Applies to Publicly-Traded and Privately-Held Entities</a:t>
            </a:r>
          </a:p>
          <a:p>
            <a:pPr marL="502920" lvl="1" indent="0">
              <a:buNone/>
            </a:pPr>
            <a:endParaRPr lang="en-US" sz="3000" b="1" dirty="0">
              <a:solidFill>
                <a:srgbClr val="FF0000"/>
              </a:solidFill>
            </a:endParaRPr>
          </a:p>
          <a:p>
            <a:pPr lvl="1"/>
            <a:endParaRPr lang="en-US" sz="3000" b="1" dirty="0">
              <a:solidFill>
                <a:srgbClr val="FF0000"/>
              </a:solidFill>
            </a:endParaRPr>
          </a:p>
          <a:p>
            <a:pPr marL="0" indent="0">
              <a:buNone/>
            </a:pPr>
            <a:endParaRPr lang="en-US" sz="32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1016717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Use </a:t>
            </a:r>
          </a:p>
        </p:txBody>
      </p:sp>
      <p:sp>
        <p:nvSpPr>
          <p:cNvPr id="3" name="Content Placeholder 2"/>
          <p:cNvSpPr>
            <a:spLocks noGrp="1"/>
          </p:cNvSpPr>
          <p:nvPr>
            <p:ph idx="1"/>
          </p:nvPr>
        </p:nvSpPr>
        <p:spPr>
          <a:xfrm>
            <a:off x="3869268" y="762000"/>
            <a:ext cx="7315200" cy="6095999"/>
          </a:xfrm>
        </p:spPr>
        <p:txBody>
          <a:bodyPr>
            <a:normAutofit fontScale="70000" lnSpcReduction="20000"/>
          </a:bodyPr>
          <a:lstStyle/>
          <a:p>
            <a:endParaRPr lang="en-US" sz="3200" b="1" dirty="0">
              <a:solidFill>
                <a:srgbClr val="FF0000"/>
              </a:solidFill>
            </a:endParaRPr>
          </a:p>
          <a:p>
            <a:pPr marL="0" indent="0">
              <a:buNone/>
            </a:pPr>
            <a:endParaRPr lang="en-US" sz="3200" b="1" dirty="0">
              <a:solidFill>
                <a:srgbClr val="FF0000"/>
              </a:solidFill>
            </a:endParaRPr>
          </a:p>
          <a:p>
            <a:r>
              <a:rPr lang="en-US" sz="3800" b="1" dirty="0">
                <a:solidFill>
                  <a:srgbClr val="FF0000"/>
                </a:solidFill>
              </a:rPr>
              <a:t>Permitted Use of Loan Proceeds</a:t>
            </a:r>
          </a:p>
          <a:p>
            <a:pPr marL="0" indent="0">
              <a:buNone/>
            </a:pPr>
            <a:endParaRPr lang="en-US" sz="3800" b="1" dirty="0">
              <a:solidFill>
                <a:srgbClr val="FF0000"/>
              </a:solidFill>
            </a:endParaRPr>
          </a:p>
          <a:p>
            <a:pPr lvl="1"/>
            <a:r>
              <a:rPr lang="en-US" sz="3800" b="1" dirty="0">
                <a:solidFill>
                  <a:schemeClr val="tx1"/>
                </a:solidFill>
              </a:rPr>
              <a:t>Qualifying Payroll Costs</a:t>
            </a:r>
          </a:p>
          <a:p>
            <a:pPr lvl="1"/>
            <a:endParaRPr lang="en-US" sz="3800" b="1" dirty="0">
              <a:solidFill>
                <a:schemeClr val="tx1"/>
              </a:solidFill>
            </a:endParaRPr>
          </a:p>
          <a:p>
            <a:pPr lvl="2"/>
            <a:r>
              <a:rPr lang="en-US" sz="3800" i="1" dirty="0">
                <a:solidFill>
                  <a:schemeClr val="tx1"/>
                </a:solidFill>
              </a:rPr>
              <a:t>Employee salary &amp; wages </a:t>
            </a:r>
          </a:p>
          <a:p>
            <a:pPr lvl="2"/>
            <a:r>
              <a:rPr lang="en-US" sz="3800" i="1" dirty="0">
                <a:solidFill>
                  <a:schemeClr val="tx1"/>
                </a:solidFill>
              </a:rPr>
              <a:t>Required health and retirement benefits</a:t>
            </a:r>
          </a:p>
          <a:p>
            <a:pPr lvl="2"/>
            <a:r>
              <a:rPr lang="en-US" sz="3800" i="1" dirty="0">
                <a:solidFill>
                  <a:schemeClr val="tx1"/>
                </a:solidFill>
              </a:rPr>
              <a:t>Leave pay in certain situations</a:t>
            </a:r>
          </a:p>
          <a:p>
            <a:pPr lvl="2"/>
            <a:endParaRPr lang="en-US" sz="3800" b="1" i="1" dirty="0">
              <a:solidFill>
                <a:schemeClr val="tx1"/>
              </a:solidFill>
            </a:endParaRPr>
          </a:p>
          <a:p>
            <a:pPr lvl="1"/>
            <a:r>
              <a:rPr lang="en-US" sz="3800" b="1" dirty="0">
                <a:solidFill>
                  <a:schemeClr val="tx1"/>
                </a:solidFill>
              </a:rPr>
              <a:t>Qualifying Non-Payroll Costs</a:t>
            </a:r>
          </a:p>
          <a:p>
            <a:pPr lvl="1"/>
            <a:endParaRPr lang="en-US" sz="3800" b="1" dirty="0">
              <a:solidFill>
                <a:schemeClr val="tx1"/>
              </a:solidFill>
            </a:endParaRPr>
          </a:p>
          <a:p>
            <a:pPr lvl="2"/>
            <a:r>
              <a:rPr lang="en-US" sz="3800" i="1" dirty="0">
                <a:solidFill>
                  <a:schemeClr val="tx1"/>
                </a:solidFill>
              </a:rPr>
              <a:t>Interest on Mortgage Obligations</a:t>
            </a:r>
          </a:p>
          <a:p>
            <a:pPr lvl="2"/>
            <a:r>
              <a:rPr lang="en-US" sz="3800" i="1" dirty="0">
                <a:solidFill>
                  <a:schemeClr val="tx1"/>
                </a:solidFill>
              </a:rPr>
              <a:t>Rent Payments</a:t>
            </a:r>
          </a:p>
          <a:p>
            <a:pPr lvl="2"/>
            <a:r>
              <a:rPr lang="en-US" sz="3800" i="1" dirty="0">
                <a:solidFill>
                  <a:schemeClr val="tx1"/>
                </a:solidFill>
              </a:rPr>
              <a:t>Utility Payments</a:t>
            </a:r>
          </a:p>
          <a:p>
            <a:pPr lvl="2"/>
            <a:r>
              <a:rPr lang="en-US" sz="3800" i="1" dirty="0">
                <a:solidFill>
                  <a:schemeClr val="tx1"/>
                </a:solidFill>
              </a:rPr>
              <a:t>Other Debt (</a:t>
            </a:r>
            <a:r>
              <a:rPr lang="en-US" sz="3800" i="1" u="sng" dirty="0">
                <a:solidFill>
                  <a:schemeClr val="tx1"/>
                </a:solidFill>
              </a:rPr>
              <a:t>not included in Forgiveness</a:t>
            </a:r>
            <a:r>
              <a:rPr lang="en-US" sz="3800" i="1" dirty="0">
                <a:solidFill>
                  <a:schemeClr val="tx1"/>
                </a:solidFill>
              </a:rPr>
              <a:t>)</a:t>
            </a:r>
            <a:endParaRPr lang="en-US" sz="3000" b="1" dirty="0">
              <a:solidFill>
                <a:schemeClr val="tx1"/>
              </a:solidFill>
            </a:endParaRPr>
          </a:p>
          <a:p>
            <a:pPr marL="502920" lvl="1" indent="0">
              <a:buNone/>
            </a:pPr>
            <a:endParaRPr lang="en-US" sz="3000" b="1" dirty="0">
              <a:solidFill>
                <a:srgbClr val="FF0000"/>
              </a:solidFill>
            </a:endParaRPr>
          </a:p>
          <a:p>
            <a:pPr lvl="1"/>
            <a:endParaRPr lang="en-US" sz="3000" b="1" dirty="0">
              <a:solidFill>
                <a:srgbClr val="FF0000"/>
              </a:solidFill>
            </a:endParaRPr>
          </a:p>
          <a:p>
            <a:pPr marL="0" indent="0">
              <a:buNone/>
            </a:pPr>
            <a:endParaRPr lang="en-US" sz="32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71564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r>
              <a:rPr lang="en-US" sz="3200" b="1" dirty="0">
                <a:solidFill>
                  <a:srgbClr val="FF0000"/>
                </a:solidFill>
              </a:rPr>
              <a:t>Loan Forgiveness Criteria </a:t>
            </a:r>
          </a:p>
          <a:p>
            <a:pPr marL="0" indent="0">
              <a:buNone/>
            </a:pPr>
            <a:r>
              <a:rPr lang="en-US" sz="3200" b="1" dirty="0">
                <a:solidFill>
                  <a:srgbClr val="FF0000"/>
                </a:solidFill>
              </a:rPr>
              <a:t> </a:t>
            </a:r>
          </a:p>
          <a:p>
            <a:pPr lvl="1"/>
            <a:r>
              <a:rPr lang="en-US" sz="2800" b="1" dirty="0"/>
              <a:t>Employee Headcount Analysis</a:t>
            </a:r>
          </a:p>
          <a:p>
            <a:pPr marL="502920" lvl="1" indent="0">
              <a:buNone/>
            </a:pPr>
            <a:endParaRPr lang="en-US" sz="2800" b="1" dirty="0"/>
          </a:p>
          <a:p>
            <a:pPr lvl="1"/>
            <a:r>
              <a:rPr lang="en-US" sz="2800" b="1" dirty="0"/>
              <a:t>Employee Payroll Analysis</a:t>
            </a:r>
          </a:p>
          <a:p>
            <a:pPr marL="502920" lvl="1" indent="0">
              <a:buNone/>
            </a:pPr>
            <a:endParaRPr lang="en-US" sz="2800" b="1" dirty="0"/>
          </a:p>
          <a:p>
            <a:pPr lvl="1"/>
            <a:r>
              <a:rPr lang="en-US" sz="2800" b="1" dirty="0"/>
              <a:t>75%/25% Test</a:t>
            </a:r>
          </a:p>
          <a:p>
            <a:pPr marL="502920" lvl="1" indent="0">
              <a:buNone/>
            </a:pPr>
            <a:endParaRPr lang="en-US" sz="2800" b="1" dirty="0"/>
          </a:p>
          <a:p>
            <a:pPr lvl="1"/>
            <a:r>
              <a:rPr lang="en-US" sz="2800" b="1" dirty="0"/>
              <a:t>Exceptions to Reduction of Forgiveness Amount</a:t>
            </a:r>
          </a:p>
          <a:p>
            <a:pPr marL="960120" lvl="2" indent="0">
              <a:buNone/>
            </a:pPr>
            <a:endParaRPr lang="en-US" sz="26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3170863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lvl="1"/>
            <a:r>
              <a:rPr lang="en-US" sz="2800" b="1" dirty="0"/>
              <a:t>Up to </a:t>
            </a:r>
            <a:r>
              <a:rPr lang="en-US" sz="2800" b="1" u="sng" dirty="0"/>
              <a:t>100%</a:t>
            </a:r>
            <a:r>
              <a:rPr lang="en-US" sz="2800" b="1" dirty="0"/>
              <a:t> of Loan may be Forgiven</a:t>
            </a:r>
          </a:p>
          <a:p>
            <a:pPr marL="502920" lvl="1" indent="0">
              <a:buNone/>
            </a:pPr>
            <a:endParaRPr lang="en-US" sz="2800" b="1" dirty="0"/>
          </a:p>
          <a:p>
            <a:pPr lvl="1"/>
            <a:r>
              <a:rPr lang="en-US" sz="2800" b="1" u="sng" dirty="0"/>
              <a:t>Beginning balance</a:t>
            </a:r>
            <a:r>
              <a:rPr lang="en-US" sz="2800" b="1" dirty="0"/>
              <a:t> of Loan Forgiveness:</a:t>
            </a:r>
          </a:p>
          <a:p>
            <a:pPr lvl="2"/>
            <a:r>
              <a:rPr lang="en-US" sz="2800" b="1" dirty="0"/>
              <a:t>Total of Loan Proceeds used to pay Qualifying Payroll Costs and Non-Qualifying Payroll Costs; </a:t>
            </a:r>
          </a:p>
          <a:p>
            <a:pPr lvl="2"/>
            <a:r>
              <a:rPr lang="en-US" sz="2800" b="1" dirty="0"/>
              <a:t>Expended during the 8 week period immediately following receipt of the Loan Proceeds. </a:t>
            </a:r>
          </a:p>
          <a:p>
            <a:pPr marL="960120" lvl="2" indent="0">
              <a:buNone/>
            </a:pPr>
            <a:endParaRPr lang="en-US" sz="2600" b="1" dirty="0">
              <a:solidFill>
                <a:srgbClr val="FF0000"/>
              </a:solidFill>
            </a:endParaRP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372672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457201"/>
            <a:ext cx="7315200" cy="6123708"/>
          </a:xfrm>
        </p:spPr>
        <p:txBody>
          <a:bodyPr>
            <a:normAutofit/>
          </a:bodyPr>
          <a:lstStyle/>
          <a:p>
            <a:pPr marL="0" indent="0">
              <a:buNone/>
            </a:pPr>
            <a:r>
              <a:rPr lang="en-US" sz="2800" b="1" dirty="0">
                <a:solidFill>
                  <a:srgbClr val="FF0000"/>
                </a:solidFill>
              </a:rPr>
              <a:t>Employee Headcount Test</a:t>
            </a:r>
            <a:endParaRPr lang="en-US" sz="2800" b="1" dirty="0"/>
          </a:p>
          <a:p>
            <a:pPr lvl="1"/>
            <a:r>
              <a:rPr lang="en-US" sz="2000" b="1" dirty="0"/>
              <a:t>Average Full-Time Equivalent (“AFTE”) positions for each pay period during 8 week test period and then divide that number by one of the following base periods:</a:t>
            </a:r>
          </a:p>
          <a:p>
            <a:pPr lvl="2"/>
            <a:r>
              <a:rPr lang="en-US" sz="1800" b="1" dirty="0"/>
              <a:t>AFTEs for period 2/15/19 thru 6/30/19; or</a:t>
            </a:r>
          </a:p>
          <a:p>
            <a:pPr lvl="2"/>
            <a:r>
              <a:rPr lang="en-US" sz="1800" b="1" dirty="0"/>
              <a:t>AFTEs for period 1/1/20 thru 2/29/20.</a:t>
            </a:r>
          </a:p>
          <a:p>
            <a:pPr lvl="1"/>
            <a:r>
              <a:rPr lang="en-US" sz="2000" b="1" dirty="0"/>
              <a:t>The goal is for the resulting percentage to be at least 100%, in other words, having at least as many AFTEs during the 8 week test period as you had during one of the two base period.</a:t>
            </a:r>
          </a:p>
          <a:p>
            <a:pPr marL="0" indent="0">
              <a:buNone/>
            </a:pPr>
            <a:r>
              <a:rPr lang="en-US" b="1" u="sng" dirty="0"/>
              <a:t>Recommendation</a:t>
            </a:r>
            <a:r>
              <a:rPr lang="en-US" b="1" dirty="0"/>
              <a:t> </a:t>
            </a:r>
            <a:r>
              <a:rPr lang="en-US" i="1" dirty="0"/>
              <a:t>– Choose the base period with the lowest AFTE # </a:t>
            </a:r>
          </a:p>
          <a:p>
            <a:pPr marL="0" indent="0">
              <a:buNone/>
            </a:pPr>
            <a:endParaRPr lang="en-US" sz="1600" dirty="0"/>
          </a:p>
          <a:p>
            <a:pPr lvl="1"/>
            <a:r>
              <a:rPr lang="en-US" sz="2000" b="1" dirty="0"/>
              <a:t>If the resulting percentage is less than 100% then the Forgivable Loan Amount will be reduced by the </a:t>
            </a:r>
            <a:r>
              <a:rPr lang="en-US" sz="2000" b="1" u="sng" dirty="0"/>
              <a:t>percentage difference</a:t>
            </a:r>
            <a:r>
              <a:rPr lang="en-US" sz="2000" b="1" dirty="0"/>
              <a:t> between 100% and the percentage resulting from the AFTE test.</a:t>
            </a: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1684774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marL="0" indent="0">
              <a:buNone/>
            </a:pPr>
            <a:r>
              <a:rPr lang="en-US" sz="3200" b="1" u="sng" dirty="0"/>
              <a:t>Continuing Example (Headcount Test):</a:t>
            </a:r>
            <a:endParaRPr lang="en-US" sz="3200" b="1" dirty="0">
              <a:solidFill>
                <a:srgbClr val="FF0000"/>
              </a:solidFill>
            </a:endParaRPr>
          </a:p>
          <a:p>
            <a:pPr lvl="1"/>
            <a:r>
              <a:rPr lang="en-US" b="1" dirty="0"/>
              <a:t> </a:t>
            </a:r>
            <a:r>
              <a:rPr lang="en-US" sz="2400" b="1" dirty="0"/>
              <a:t>AFTEs during 8 Week Test Period = 90</a:t>
            </a:r>
          </a:p>
          <a:p>
            <a:pPr lvl="1"/>
            <a:r>
              <a:rPr lang="en-US" sz="2400" b="1" dirty="0"/>
              <a:t>Lowest number of AFTEs during either Base Period = 100</a:t>
            </a:r>
          </a:p>
          <a:p>
            <a:pPr lvl="1"/>
            <a:r>
              <a:rPr lang="en-US" sz="2400" b="1" dirty="0"/>
              <a:t>Resulting percentage reduction in Beginning Forgivable Loan Amount = 10% </a:t>
            </a:r>
          </a:p>
          <a:p>
            <a:pPr marL="0" indent="0">
              <a:buNone/>
            </a:pPr>
            <a:r>
              <a:rPr lang="en-US" sz="2400" b="1" dirty="0"/>
              <a:t>Dealership has a $100,000 loan amount from which it utilizes $70,000 for Qualifying Payroll Costs and $15,000 for Qualifying Non-Payroll Costs for a total Beginning Forgivable Loan Amount of $85,000, the 10% reduction in Forgivable Loan Amount is applied to the $70,000 equaling $63,000 which is then added to the $15,000 to equal $78,000 for the </a:t>
            </a:r>
            <a:r>
              <a:rPr lang="en-US" sz="2400" b="1" u="sng" dirty="0"/>
              <a:t>New Maximum Forgivable Loan Amount.</a:t>
            </a:r>
          </a:p>
          <a:p>
            <a:pPr lvl="2"/>
            <a:endParaRPr lang="en-US" sz="1200" dirty="0"/>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153212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rPr>
              <a:t>PPP Loan</a:t>
            </a:r>
            <a:br>
              <a:rPr lang="en-US" sz="4000" b="1" dirty="0">
                <a:solidFill>
                  <a:srgbClr val="FF0000"/>
                </a:solidFill>
              </a:rPr>
            </a:br>
            <a:r>
              <a:rPr lang="en-US" sz="4000" b="1" dirty="0">
                <a:solidFill>
                  <a:srgbClr val="FF0000"/>
                </a:solidFill>
              </a:rPr>
              <a:t>Forgiveness </a:t>
            </a:r>
          </a:p>
        </p:txBody>
      </p:sp>
      <p:sp>
        <p:nvSpPr>
          <p:cNvPr id="3" name="Content Placeholder 2"/>
          <p:cNvSpPr>
            <a:spLocks noGrp="1"/>
          </p:cNvSpPr>
          <p:nvPr>
            <p:ph idx="1"/>
          </p:nvPr>
        </p:nvSpPr>
        <p:spPr>
          <a:xfrm>
            <a:off x="3869268" y="789709"/>
            <a:ext cx="7315200" cy="5791199"/>
          </a:xfrm>
        </p:spPr>
        <p:txBody>
          <a:bodyPr>
            <a:normAutofit/>
          </a:bodyPr>
          <a:lstStyle/>
          <a:p>
            <a:pPr marL="0" indent="0">
              <a:buNone/>
            </a:pPr>
            <a:r>
              <a:rPr lang="en-US" sz="3200" b="1" dirty="0">
                <a:solidFill>
                  <a:srgbClr val="FF0000"/>
                </a:solidFill>
              </a:rPr>
              <a:t>Employee Payroll Test</a:t>
            </a:r>
          </a:p>
          <a:p>
            <a:pPr lvl="1"/>
            <a:r>
              <a:rPr lang="en-US" sz="2400" b="1" dirty="0">
                <a:solidFill>
                  <a:schemeClr val="tx1"/>
                </a:solidFill>
              </a:rPr>
              <a:t>C</a:t>
            </a:r>
            <a:r>
              <a:rPr lang="en-US" sz="2400" b="1" dirty="0"/>
              <a:t>ompare each </a:t>
            </a:r>
            <a:r>
              <a:rPr lang="en-US" sz="2400" b="1" u="sng" dirty="0"/>
              <a:t>individual</a:t>
            </a:r>
            <a:r>
              <a:rPr lang="en-US" sz="2400" b="1" dirty="0"/>
              <a:t> employee’s total salary and wages during the during the 8 week test period (pro rated weekly) against the employee’s total salary and wages in the 1</a:t>
            </a:r>
            <a:r>
              <a:rPr lang="en-US" sz="2400" b="1" baseline="30000" dirty="0"/>
              <a:t>st</a:t>
            </a:r>
            <a:r>
              <a:rPr lang="en-US" sz="2400" b="1" dirty="0"/>
              <a:t> quarter of 2020 (pro rated weekly).</a:t>
            </a:r>
          </a:p>
          <a:p>
            <a:pPr lvl="1"/>
            <a:r>
              <a:rPr lang="en-US" sz="2400" b="1" dirty="0"/>
              <a:t>Any individual employee whose highest pay period in 2019 would be annualized to salary and wages of greater than $100,000 is excluded from Payroll Test.</a:t>
            </a:r>
          </a:p>
          <a:p>
            <a:pPr lvl="1"/>
            <a:r>
              <a:rPr lang="en-US" sz="2400" b="1" dirty="0"/>
              <a:t>The Forgivable Loan Amount is reduced by the </a:t>
            </a:r>
            <a:r>
              <a:rPr lang="en-US" sz="2400" b="1" u="sng" dirty="0"/>
              <a:t>dollar amount</a:t>
            </a:r>
            <a:r>
              <a:rPr lang="en-US" sz="2400" b="1" dirty="0"/>
              <a:t> of salary and wages for any employee that has a reduction in salary and wages of more than 25%.</a:t>
            </a:r>
          </a:p>
        </p:txBody>
      </p:sp>
      <p:pic>
        <p:nvPicPr>
          <p:cNvPr id="4" name="Picture 3">
            <a:extLst>
              <a:ext uri="{FF2B5EF4-FFF2-40B4-BE49-F238E27FC236}">
                <a16:creationId xmlns:a16="http://schemas.microsoft.com/office/drawing/2014/main" id="{AF901B13-BA30-4CEF-BDE9-43B43D551063}"/>
              </a:ext>
            </a:extLst>
          </p:cNvPr>
          <p:cNvPicPr>
            <a:picLocks noChangeAspect="1"/>
          </p:cNvPicPr>
          <p:nvPr/>
        </p:nvPicPr>
        <p:blipFill>
          <a:blip r:embed="rId2"/>
          <a:stretch>
            <a:fillRect/>
          </a:stretch>
        </p:blipFill>
        <p:spPr>
          <a:xfrm>
            <a:off x="1997637" y="5070269"/>
            <a:ext cx="1371719" cy="914479"/>
          </a:xfrm>
          <a:prstGeom prst="rect">
            <a:avLst/>
          </a:prstGeom>
        </p:spPr>
      </p:pic>
    </p:spTree>
    <p:extLst>
      <p:ext uri="{BB962C8B-B14F-4D97-AF65-F5344CB8AC3E}">
        <p14:creationId xmlns:p14="http://schemas.microsoft.com/office/powerpoint/2010/main" val="2626093023"/>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TM03457475[[fn=Frame]]</Template>
  <TotalTime>3496</TotalTime>
  <Words>1861</Words>
  <Application>Microsoft Office PowerPoint</Application>
  <PresentationFormat>Widescreen</PresentationFormat>
  <Paragraphs>123</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Corbel</vt:lpstr>
      <vt:lpstr>Wingdings 2</vt:lpstr>
      <vt:lpstr>Frame</vt:lpstr>
      <vt:lpstr>                      May 6, 2020  Webinar  Richard N. Sox, Esq. BASS SOX MERCER www.dealerlawyer.com 850-878-6404   </vt:lpstr>
      <vt:lpstr>PPP Loan Eligibility </vt:lpstr>
      <vt:lpstr>PPP Loan Eligibility </vt:lpstr>
      <vt:lpstr>PPP Loan Use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PPP Loan Forgiveness </vt:lpstr>
      <vt:lpstr>Q &amp; A Richard Sox, Esq. (850) 878-6404 rsox@dealerlawyer.com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Application of 20th Century Dealer and Manufacturing Licensing Laws to 21st Century Sales Models</dc:title>
  <dc:creator>Jason Allen</dc:creator>
  <cp:lastModifiedBy>Digital Strategist</cp:lastModifiedBy>
  <cp:revision>129</cp:revision>
  <cp:lastPrinted>2018-10-07T14:16:34Z</cp:lastPrinted>
  <dcterms:created xsi:type="dcterms:W3CDTF">2018-08-04T13:42:42Z</dcterms:created>
  <dcterms:modified xsi:type="dcterms:W3CDTF">2020-05-12T13:28:30Z</dcterms:modified>
</cp:coreProperties>
</file>